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6858000" cx="9144000"/>
  <p:notesSz cx="6858000" cy="9144000"/>
  <p:embeddedFontLst>
    <p:embeddedFont>
      <p:font typeface="Tahoma"/>
      <p:regular r:id="rId40"/>
      <p:bold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r:id="rId42" roundtripDataSignature="AMtx7mgJIKLtZf7bBoUX+XRtnI79q6CO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Tahoma-regular.fntdata"/><Relationship Id="rId20" Type="http://schemas.openxmlformats.org/officeDocument/2006/relationships/slide" Target="slides/slide15.xml"/><Relationship Id="rId42" Type="http://customschemas.google.com/relationships/presentationmetadata" Target="metadata"/><Relationship Id="rId41" Type="http://schemas.openxmlformats.org/officeDocument/2006/relationships/font" Target="fonts/Tahoma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12" type="sldNum"/>
          </p:nvPr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sq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" name="Google Shape;8;n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n"/>
          <p:cNvSpPr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n"/>
          <p:cNvSpPr txBox="1"/>
          <p:nvPr>
            <p:ph idx="3" type="sldNum"/>
          </p:nvPr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3" name="Google Shape;2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" name="Google Shape;2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4" name="Google Shape;10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5" name="Google Shape;10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3" name="Google Shape;11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4" name="Google Shape;11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22" name="Google Shape;12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3" name="Google Shape;12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34" name="Google Shape;13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5" name="Google Shape;13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44" name="Google Shape;14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5" name="Google Shape;14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52" name="Google Shape;15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3" name="Google Shape;15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59" name="Google Shape;15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0" name="Google Shape;16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68" name="Google Shape;16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9" name="Google Shape;16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74" name="Google Shape;17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5" name="Google Shape;17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80" name="Google Shape;18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1" name="Google Shape;18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9" name="Google Shape;2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" name="Google Shape;30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89" name="Google Shape;18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0" name="Google Shape;19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96" name="Google Shape;196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7" name="Google Shape;19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03" name="Google Shape;203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4" name="Google Shape;20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15" name="Google Shape;215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6" name="Google Shape;21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24" name="Google Shape;224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5" name="Google Shape;22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32" name="Google Shape;232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3" name="Google Shape;23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39" name="Google Shape;239;p30:notes"/>
          <p:cNvSpPr/>
          <p:nvPr>
            <p:ph idx="2" type="sldImg"/>
          </p:nvPr>
        </p:nvSpPr>
        <p:spPr>
          <a:xfrm>
            <a:off x="1003300" y="457200"/>
            <a:ext cx="4775200" cy="358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0" name="Google Shape;24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48" name="Google Shape;248;p31:notes"/>
          <p:cNvSpPr/>
          <p:nvPr>
            <p:ph idx="2" type="sldImg"/>
          </p:nvPr>
        </p:nvSpPr>
        <p:spPr>
          <a:xfrm>
            <a:off x="584200" y="228600"/>
            <a:ext cx="5384800" cy="403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9" name="Google Shape;249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57" name="Google Shape;257;p32:notes"/>
          <p:cNvSpPr/>
          <p:nvPr>
            <p:ph idx="2" type="sldImg"/>
          </p:nvPr>
        </p:nvSpPr>
        <p:spPr>
          <a:xfrm>
            <a:off x="1016000" y="228600"/>
            <a:ext cx="4978400" cy="373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8" name="Google Shape;25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76" name="Google Shape;276;p33:notes"/>
          <p:cNvSpPr/>
          <p:nvPr>
            <p:ph idx="2" type="sldImg"/>
          </p:nvPr>
        </p:nvSpPr>
        <p:spPr>
          <a:xfrm>
            <a:off x="711200" y="381000"/>
            <a:ext cx="5283200" cy="396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7" name="Google Shape;27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6" name="Google Shape;3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7" name="Google Shape;3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83" name="Google Shape;283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4" name="Google Shape;28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92" name="Google Shape;292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3" name="Google Shape;293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03" name="Google Shape;303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4" name="Google Shape;30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13" name="Google Shape;313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4" name="Google Shape;31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22" name="Google Shape;322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3" name="Google Shape;323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3" name="Google Shape;4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4" name="Google Shape;4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5" name="Google Shape;55;p5:notes"/>
          <p:cNvSpPr/>
          <p:nvPr>
            <p:ph idx="2" type="sldImg"/>
          </p:nvPr>
        </p:nvSpPr>
        <p:spPr>
          <a:xfrm>
            <a:off x="469900" y="304800"/>
            <a:ext cx="6299200" cy="472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6" name="Google Shape;5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5" name="Google Shape;6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6" name="Google Shape;6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2" name="Google Shape;7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3" name="Google Shape;7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6" name="Google Shape;8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7" name="Google Shape;8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5" name="Google Shape;9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6" name="Google Shape;9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0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40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40"/>
          <p:cNvSpPr txBox="1"/>
          <p:nvPr>
            <p:ph idx="12" type="sldNum"/>
          </p:nvPr>
        </p:nvSpPr>
        <p:spPr>
          <a:xfrm>
            <a:off x="6553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9"/>
          <p:cNvSpPr txBox="1"/>
          <p:nvPr>
            <p:ph type="title"/>
          </p:nvPr>
        </p:nvSpPr>
        <p:spPr>
          <a:xfrm>
            <a:off x="457200" y="274637"/>
            <a:ext cx="8228012" cy="1141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9"/>
          <p:cNvSpPr txBox="1"/>
          <p:nvPr>
            <p:ph idx="1" type="body"/>
          </p:nvPr>
        </p:nvSpPr>
        <p:spPr>
          <a:xfrm>
            <a:off x="457200" y="1600200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9"/>
          <p:cNvSpPr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9"/>
          <p:cNvSpPr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9"/>
          <p:cNvSpPr txBox="1"/>
          <p:nvPr>
            <p:ph idx="12" type="sldNum"/>
          </p:nvPr>
        </p:nvSpPr>
        <p:spPr>
          <a:xfrm>
            <a:off x="6553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hyperlink" Target="http://www.rpi.edu/dept/bcbp/molbiochem/MBWeb/mb1/part2/signals.htm" TargetMode="External"/><Relationship Id="rId5" Type="http://schemas.openxmlformats.org/officeDocument/2006/relationships/hyperlink" Target="http://entochem.tamu.edu/G-Protein/index.html" TargetMode="External"/><Relationship Id="rId6" Type="http://schemas.openxmlformats.org/officeDocument/2006/relationships/hyperlink" Target="http://www.sp.uconn.edu/~bi107vc/images/anim/SigtranRA.gif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jpg"/><Relationship Id="rId4" Type="http://schemas.openxmlformats.org/officeDocument/2006/relationships/image" Target="../media/image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g"/><Relationship Id="rId4" Type="http://schemas.openxmlformats.org/officeDocument/2006/relationships/image" Target="../media/image1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jpg"/><Relationship Id="rId4" Type="http://schemas.openxmlformats.org/officeDocument/2006/relationships/image" Target="../media/image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d.umn.edu/~sdowning/Membranes/diffusionanimation.html" TargetMode="External"/><Relationship Id="rId4" Type="http://schemas.openxmlformats.org/officeDocument/2006/relationships/image" Target="../media/image1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wiley.com/legacy/college/boyer/0470003790/animations/membrane_transport/membrane_transport.htm" TargetMode="External"/><Relationship Id="rId4" Type="http://schemas.openxmlformats.org/officeDocument/2006/relationships/image" Target="../media/image2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jpg"/><Relationship Id="rId4" Type="http://schemas.openxmlformats.org/officeDocument/2006/relationships/image" Target="../media/image24.jpg"/><Relationship Id="rId5" Type="http://schemas.openxmlformats.org/officeDocument/2006/relationships/image" Target="../media/image28.jpg"/><Relationship Id="rId6" Type="http://schemas.openxmlformats.org/officeDocument/2006/relationships/image" Target="../media/image26.jpg"/><Relationship Id="rId7" Type="http://schemas.openxmlformats.org/officeDocument/2006/relationships/image" Target="../media/image2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www.cat.cc.md.us/~gkaiser/biotutorials/eustruct/phagocyt.html" TargetMode="External"/><Relationship Id="rId4" Type="http://schemas.openxmlformats.org/officeDocument/2006/relationships/image" Target="../media/image25.jpg"/><Relationship Id="rId5" Type="http://schemas.openxmlformats.org/officeDocument/2006/relationships/hyperlink" Target="http://www.cat.cc.md.us/courses/bio141/lecguide/unit2/innate/images/phagocytosis.mov" TargetMode="External"/><Relationship Id="rId6" Type="http://schemas.openxmlformats.org/officeDocument/2006/relationships/hyperlink" Target="http://micro.magnet.fsu.edu/moviegallery/pondscum/protozoa/amoeba/t1/amoeba05.html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d.umn.edu/~sdowning/Membranes/phospholipidlateralmovanim.html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Qqsf_UJcfBc&amp;mode=user&amp;search=" TargetMode="External"/><Relationship Id="rId4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d.umn.edu/~sdowning/Membranes/proteinmobilityanim.html" TargetMode="External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"/>
          <p:cNvSpPr txBox="1"/>
          <p:nvPr/>
        </p:nvSpPr>
        <p:spPr>
          <a:xfrm>
            <a:off x="685800" y="1447800"/>
            <a:ext cx="7772400" cy="283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 Membrane Structure and Function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 txBox="1"/>
          <p:nvPr/>
        </p:nvSpPr>
        <p:spPr>
          <a:xfrm>
            <a:off x="533400" y="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recognition protein</a:t>
            </a:r>
            <a:endParaRPr/>
          </a:p>
        </p:txBody>
      </p:sp>
      <p:grpSp>
        <p:nvGrpSpPr>
          <p:cNvPr id="108" name="Google Shape;108;p10"/>
          <p:cNvGrpSpPr/>
          <p:nvPr/>
        </p:nvGrpSpPr>
        <p:grpSpPr>
          <a:xfrm>
            <a:off x="2133600" y="1143000"/>
            <a:ext cx="4416425" cy="5713412"/>
            <a:chOff x="1344" y="720"/>
            <a:chExt cx="2782" cy="3599"/>
          </a:xfrm>
        </p:grpSpPr>
        <p:pic>
          <p:nvPicPr>
            <p:cNvPr id="109" name="Google Shape;109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44" y="720"/>
              <a:ext cx="2782" cy="3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Google Shape;110;p10"/>
            <p:cNvSpPr/>
            <p:nvPr/>
          </p:nvSpPr>
          <p:spPr>
            <a:xfrm>
              <a:off x="1344" y="720"/>
              <a:ext cx="2782" cy="3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"/>
          <p:cNvSpPr txBox="1"/>
          <p:nvPr/>
        </p:nvSpPr>
        <p:spPr>
          <a:xfrm>
            <a:off x="457200" y="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 protein</a:t>
            </a:r>
            <a:endParaRPr/>
          </a:p>
        </p:txBody>
      </p:sp>
      <p:grpSp>
        <p:nvGrpSpPr>
          <p:cNvPr id="117" name="Google Shape;117;p11"/>
          <p:cNvGrpSpPr/>
          <p:nvPr/>
        </p:nvGrpSpPr>
        <p:grpSpPr>
          <a:xfrm>
            <a:off x="2133600" y="1219200"/>
            <a:ext cx="4157662" cy="5637212"/>
            <a:chOff x="1344" y="768"/>
            <a:chExt cx="2619" cy="3551"/>
          </a:xfrm>
        </p:grpSpPr>
        <p:pic>
          <p:nvPicPr>
            <p:cNvPr id="118" name="Google Shape;118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44" y="768"/>
              <a:ext cx="2619" cy="3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11"/>
            <p:cNvSpPr/>
            <p:nvPr/>
          </p:nvSpPr>
          <p:spPr>
            <a:xfrm>
              <a:off x="1344" y="768"/>
              <a:ext cx="2619" cy="3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"/>
          <p:cNvSpPr txBox="1"/>
          <p:nvPr/>
        </p:nvSpPr>
        <p:spPr>
          <a:xfrm>
            <a:off x="533400" y="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Enzymatic protein</a:t>
            </a:r>
            <a:endParaRPr/>
          </a:p>
        </p:txBody>
      </p:sp>
      <p:grpSp>
        <p:nvGrpSpPr>
          <p:cNvPr id="126" name="Google Shape;126;p12"/>
          <p:cNvGrpSpPr/>
          <p:nvPr/>
        </p:nvGrpSpPr>
        <p:grpSpPr>
          <a:xfrm>
            <a:off x="1295400" y="1066800"/>
            <a:ext cx="4394200" cy="5789612"/>
            <a:chOff x="816" y="672"/>
            <a:chExt cx="2768" cy="3647"/>
          </a:xfrm>
        </p:grpSpPr>
        <p:pic>
          <p:nvPicPr>
            <p:cNvPr id="127" name="Google Shape;127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16" y="672"/>
              <a:ext cx="2768" cy="3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12"/>
            <p:cNvSpPr/>
            <p:nvPr/>
          </p:nvSpPr>
          <p:spPr>
            <a:xfrm>
              <a:off x="816" y="672"/>
              <a:ext cx="2768" cy="36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" name="Google Shape;129;p12"/>
          <p:cNvSpPr txBox="1"/>
          <p:nvPr/>
        </p:nvSpPr>
        <p:spPr>
          <a:xfrm>
            <a:off x="2133600" y="1981200"/>
            <a:ext cx="2362200" cy="376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Example of Enzymatic activity associated with a membrane: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9999"/>
              </a:buClr>
              <a:buSzPts val="3200"/>
              <a:buFont typeface="Arial"/>
              <a:buNone/>
            </a:pPr>
            <a:r>
              <a:rPr b="1" i="0" lang="en-US" sz="3200" u="sng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G-protein cascade</a:t>
            </a:r>
            <a:endParaRPr/>
          </a:p>
        </p:txBody>
      </p:sp>
      <p:sp>
        <p:nvSpPr>
          <p:cNvPr id="130" name="Google Shape;130;p12"/>
          <p:cNvSpPr txBox="1"/>
          <p:nvPr/>
        </p:nvSpPr>
        <p:spPr>
          <a:xfrm>
            <a:off x="1752600" y="2971800"/>
            <a:ext cx="30480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3600"/>
              <a:buFont typeface="Arial"/>
              <a:buNone/>
            </a:pPr>
            <a:r>
              <a:rPr b="0" i="0" lang="en-US" sz="3600" u="sng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G-PROTEIN ANIMATION 2</a:t>
            </a:r>
            <a:endParaRPr/>
          </a:p>
        </p:txBody>
      </p:sp>
      <p:sp>
        <p:nvSpPr>
          <p:cNvPr id="131" name="Google Shape;131;p12"/>
          <p:cNvSpPr txBox="1"/>
          <p:nvPr/>
        </p:nvSpPr>
        <p:spPr>
          <a:xfrm>
            <a:off x="1676400" y="3048000"/>
            <a:ext cx="33528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-13208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2080"/>
              <a:buFont typeface="Noto Sans Symbols"/>
              <a:buChar char="■"/>
            </a:pPr>
            <a:r>
              <a:rPr b="1" i="0" lang="en-US" sz="3200" u="sng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G-protein animation 3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"/>
          <p:cNvSpPr txBox="1"/>
          <p:nvPr/>
        </p:nvSpPr>
        <p:spPr>
          <a:xfrm>
            <a:off x="457200" y="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Permeability of the Cell Membrane-</a:t>
            </a:r>
            <a:endParaRPr/>
          </a:p>
        </p:txBody>
      </p:sp>
      <p:grpSp>
        <p:nvGrpSpPr>
          <p:cNvPr id="138" name="Google Shape;138;p13"/>
          <p:cNvGrpSpPr/>
          <p:nvPr/>
        </p:nvGrpSpPr>
        <p:grpSpPr>
          <a:xfrm>
            <a:off x="914400" y="1543050"/>
            <a:ext cx="7085012" cy="5313362"/>
            <a:chOff x="576" y="972"/>
            <a:chExt cx="4463" cy="3347"/>
          </a:xfrm>
        </p:grpSpPr>
        <p:pic>
          <p:nvPicPr>
            <p:cNvPr id="139" name="Google Shape;139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76" y="972"/>
              <a:ext cx="4463" cy="33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13"/>
            <p:cNvSpPr/>
            <p:nvPr/>
          </p:nvSpPr>
          <p:spPr>
            <a:xfrm>
              <a:off x="576" y="972"/>
              <a:ext cx="4463" cy="3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p13"/>
          <p:cNvSpPr txBox="1"/>
          <p:nvPr/>
        </p:nvSpPr>
        <p:spPr>
          <a:xfrm>
            <a:off x="1677987" y="685800"/>
            <a:ext cx="5511800" cy="70326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rgbClr val="99CC00"/>
                </a:solidFill>
                <a:latin typeface="Tahoma"/>
                <a:ea typeface="Tahoma"/>
                <a:cs typeface="Tahoma"/>
                <a:sym typeface="Tahoma"/>
              </a:rPr>
              <a:t>Differentially Permeable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Permeability of the Cell Membrane</a:t>
            </a:r>
            <a:endParaRPr/>
          </a:p>
        </p:txBody>
      </p:sp>
      <p:sp>
        <p:nvSpPr>
          <p:cNvPr id="148" name="Google Shape;148;p14"/>
          <p:cNvSpPr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477962"/>
            <a:ext cx="7162800" cy="5380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 txBox="1"/>
          <p:nvPr/>
        </p:nvSpPr>
        <p:spPr>
          <a:xfrm>
            <a:off x="0" y="1752600"/>
            <a:ext cx="88392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rgbClr val="99CC00"/>
                </a:solidFill>
                <a:latin typeface="Arial"/>
                <a:ea typeface="Arial"/>
                <a:cs typeface="Arial"/>
                <a:sym typeface="Arial"/>
              </a:rPr>
              <a:t>Diffusion 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b="1" i="0" lang="en-US" sz="3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passive</a:t>
            </a: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movement of molecules from a higher to a lower concentration until </a:t>
            </a:r>
            <a:r>
              <a:rPr b="0" i="1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equilibrium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reached.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can we explain diffusion?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Gases move through plasma membranes by diffusion.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99CC00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rgbClr val="99CC00"/>
                </a:solidFill>
                <a:latin typeface="Arial"/>
                <a:ea typeface="Arial"/>
                <a:cs typeface="Arial"/>
                <a:sym typeface="Arial"/>
              </a:rPr>
              <a:t>Osmosis</a:t>
            </a:r>
            <a:r>
              <a:rPr b="0" i="0" lang="en-US" sz="3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A special case of diffusion</a:t>
            </a:r>
            <a:endParaRPr/>
          </a:p>
        </p:txBody>
      </p:sp>
      <p:sp>
        <p:nvSpPr>
          <p:cNvPr id="156" name="Google Shape;156;p15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DIFFUSION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"/>
          <p:cNvSpPr txBox="1"/>
          <p:nvPr/>
        </p:nvSpPr>
        <p:spPr>
          <a:xfrm>
            <a:off x="457200" y="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 of diffusion</a:t>
            </a:r>
            <a:endParaRPr/>
          </a:p>
        </p:txBody>
      </p:sp>
      <p:grpSp>
        <p:nvGrpSpPr>
          <p:cNvPr id="163" name="Google Shape;163;p16"/>
          <p:cNvGrpSpPr/>
          <p:nvPr/>
        </p:nvGrpSpPr>
        <p:grpSpPr>
          <a:xfrm>
            <a:off x="2855912" y="1371600"/>
            <a:ext cx="3462337" cy="5027612"/>
            <a:chOff x="1799" y="864"/>
            <a:chExt cx="2181" cy="3167"/>
          </a:xfrm>
        </p:grpSpPr>
        <p:pic>
          <p:nvPicPr>
            <p:cNvPr id="164" name="Google Shape;164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99" y="864"/>
              <a:ext cx="2181" cy="31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16"/>
            <p:cNvSpPr/>
            <p:nvPr/>
          </p:nvSpPr>
          <p:spPr>
            <a:xfrm>
              <a:off x="1799" y="864"/>
              <a:ext cx="2181" cy="3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800" y="0"/>
            <a:ext cx="46101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600" y="0"/>
            <a:ext cx="40417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Gas exchange in lungs by diffusion</a:t>
            </a:r>
            <a:endParaRPr/>
          </a:p>
        </p:txBody>
      </p:sp>
      <p:grpSp>
        <p:nvGrpSpPr>
          <p:cNvPr id="184" name="Google Shape;184;p19"/>
          <p:cNvGrpSpPr/>
          <p:nvPr/>
        </p:nvGrpSpPr>
        <p:grpSpPr>
          <a:xfrm>
            <a:off x="1554162" y="1600200"/>
            <a:ext cx="6032500" cy="4524375"/>
            <a:chOff x="979" y="1008"/>
            <a:chExt cx="3800" cy="2850"/>
          </a:xfrm>
        </p:grpSpPr>
        <p:pic>
          <p:nvPicPr>
            <p:cNvPr id="185" name="Google Shape;185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9" y="1008"/>
              <a:ext cx="3800" cy="2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19"/>
            <p:cNvSpPr/>
            <p:nvPr/>
          </p:nvSpPr>
          <p:spPr>
            <a:xfrm>
              <a:off x="979" y="1008"/>
              <a:ext cx="3800" cy="2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 txBox="1"/>
          <p:nvPr/>
        </p:nvSpPr>
        <p:spPr>
          <a:xfrm>
            <a:off x="457200" y="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Outline</a:t>
            </a:r>
            <a:endParaRPr/>
          </a:p>
        </p:txBody>
      </p:sp>
      <p:sp>
        <p:nvSpPr>
          <p:cNvPr id="33" name="Google Shape;33;p2"/>
          <p:cNvSpPr txBox="1"/>
          <p:nvPr/>
        </p:nvSpPr>
        <p:spPr>
          <a:xfrm>
            <a:off x="304800" y="1143000"/>
            <a:ext cx="86106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Phospholipid Bilayer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Fluid Mosaic Model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 Proteins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Diffusion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Facilitated Diffusion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Osmosis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Bulk Transport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Transport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Osmosis</a:t>
            </a:r>
            <a:endParaRPr/>
          </a:p>
        </p:txBody>
      </p:sp>
      <p:sp>
        <p:nvSpPr>
          <p:cNvPr id="193" name="Google Shape;193;p20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diffusion of water across a differentially permeable membrane due to concentration differences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TONICITY</a:t>
            </a:r>
            <a:endParaRPr/>
          </a:p>
        </p:txBody>
      </p:sp>
      <p:sp>
        <p:nvSpPr>
          <p:cNvPr id="200" name="Google Shape;200;p22"/>
          <p:cNvSpPr txBox="1"/>
          <p:nvPr/>
        </p:nvSpPr>
        <p:spPr>
          <a:xfrm>
            <a:off x="457200" y="1524000"/>
            <a:ext cx="8229600" cy="5051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Refers to the concentration of </a:t>
            </a:r>
            <a:r>
              <a:rPr b="1" i="0" lang="en-US" sz="3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SOLUTES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a</a:t>
            </a:r>
            <a:r>
              <a:rPr b="1" i="0" lang="en-US" sz="3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RELATIVE </a:t>
            </a:r>
            <a:r>
              <a:rPr b="0" i="0" lang="en-US" sz="3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term, comparing two different solutions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Hypertonic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Hypotonic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Isotonic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ISOTONIC SOLUTION</a:t>
            </a:r>
            <a:endParaRPr/>
          </a:p>
        </p:txBody>
      </p:sp>
      <p:grpSp>
        <p:nvGrpSpPr>
          <p:cNvPr id="207" name="Google Shape;207;p26"/>
          <p:cNvGrpSpPr/>
          <p:nvPr/>
        </p:nvGrpSpPr>
        <p:grpSpPr>
          <a:xfrm>
            <a:off x="1181100" y="1835150"/>
            <a:ext cx="2589212" cy="4051300"/>
            <a:chOff x="744" y="1156"/>
            <a:chExt cx="1631" cy="2552"/>
          </a:xfrm>
        </p:grpSpPr>
        <p:pic>
          <p:nvPicPr>
            <p:cNvPr id="208" name="Google Shape;208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44" y="1156"/>
              <a:ext cx="1631" cy="25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9" name="Google Shape;209;p26"/>
            <p:cNvSpPr/>
            <p:nvPr/>
          </p:nvSpPr>
          <p:spPr>
            <a:xfrm>
              <a:off x="744" y="1156"/>
              <a:ext cx="1631" cy="2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" name="Google Shape;210;p26"/>
          <p:cNvGrpSpPr/>
          <p:nvPr/>
        </p:nvGrpSpPr>
        <p:grpSpPr>
          <a:xfrm>
            <a:off x="5108575" y="1600200"/>
            <a:ext cx="3114675" cy="4524375"/>
            <a:chOff x="3218" y="1008"/>
            <a:chExt cx="1962" cy="2850"/>
          </a:xfrm>
        </p:grpSpPr>
        <p:pic>
          <p:nvPicPr>
            <p:cNvPr id="211" name="Google Shape;211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218" y="1008"/>
              <a:ext cx="1962" cy="2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26"/>
            <p:cNvSpPr/>
            <p:nvPr/>
          </p:nvSpPr>
          <p:spPr>
            <a:xfrm>
              <a:off x="3218" y="1008"/>
              <a:ext cx="1962" cy="2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27"/>
          <p:cNvGrpSpPr/>
          <p:nvPr/>
        </p:nvGrpSpPr>
        <p:grpSpPr>
          <a:xfrm>
            <a:off x="990600" y="1714500"/>
            <a:ext cx="7186612" cy="5141912"/>
            <a:chOff x="624" y="1080"/>
            <a:chExt cx="4527" cy="3239"/>
          </a:xfrm>
        </p:grpSpPr>
        <p:pic>
          <p:nvPicPr>
            <p:cNvPr id="219" name="Google Shape;219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24" y="1080"/>
              <a:ext cx="2048" cy="3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08" y="1080"/>
              <a:ext cx="2343" cy="32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1" name="Google Shape;221;p27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HYPOTONIC SOLUTION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066800"/>
            <a:ext cx="3201987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4400" y="1066800"/>
            <a:ext cx="26416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8"/>
          <p:cNvSpPr txBox="1"/>
          <p:nvPr/>
        </p:nvSpPr>
        <p:spPr>
          <a:xfrm>
            <a:off x="457200" y="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HYPERTONIC SOLUTION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rgbClr val="99CC00"/>
                </a:solidFill>
                <a:latin typeface="Arial"/>
                <a:ea typeface="Arial"/>
                <a:cs typeface="Arial"/>
                <a:sym typeface="Arial"/>
              </a:rPr>
              <a:t>Function</a:t>
            </a:r>
            <a:r>
              <a:rPr b="0" i="0" lang="en-US" sz="3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—Transport. Are specific, combine with only a certain type of molecule.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99CC00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rgbClr val="99CC00"/>
                </a:solidFill>
                <a:latin typeface="Arial"/>
                <a:ea typeface="Arial"/>
                <a:cs typeface="Arial"/>
                <a:sym typeface="Arial"/>
              </a:rPr>
              <a:t>Types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Facilitated  transport--passive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transport—requires energy</a:t>
            </a:r>
            <a:endParaRPr/>
          </a:p>
        </p:txBody>
      </p:sp>
      <p:sp>
        <p:nvSpPr>
          <p:cNvPr id="236" name="Google Shape;236;p29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US" sz="6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Carrier Proteins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"/>
          <p:cNvSpPr txBox="1"/>
          <p:nvPr/>
        </p:nvSpPr>
        <p:spPr>
          <a:xfrm>
            <a:off x="533400" y="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6600"/>
              <a:buFont typeface="Arial"/>
              <a:buNone/>
            </a:pPr>
            <a:r>
              <a:rPr b="0" i="0" lang="en-US" sz="6600" u="sng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Facilitated Transport</a:t>
            </a:r>
            <a:endParaRPr/>
          </a:p>
        </p:txBody>
      </p:sp>
      <p:grpSp>
        <p:nvGrpSpPr>
          <p:cNvPr id="243" name="Google Shape;243;p30"/>
          <p:cNvGrpSpPr/>
          <p:nvPr/>
        </p:nvGrpSpPr>
        <p:grpSpPr>
          <a:xfrm>
            <a:off x="838200" y="1295400"/>
            <a:ext cx="7542212" cy="5503862"/>
            <a:chOff x="528" y="816"/>
            <a:chExt cx="4751" cy="3467"/>
          </a:xfrm>
        </p:grpSpPr>
        <p:pic>
          <p:nvPicPr>
            <p:cNvPr id="244" name="Google Shape;244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28" y="816"/>
              <a:ext cx="4751" cy="34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" name="Google Shape;245;p30"/>
            <p:cNvSpPr/>
            <p:nvPr/>
          </p:nvSpPr>
          <p:spPr>
            <a:xfrm>
              <a:off x="528" y="816"/>
              <a:ext cx="4751" cy="34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1"/>
          <p:cNvSpPr txBox="1"/>
          <p:nvPr/>
        </p:nvSpPr>
        <p:spPr>
          <a:xfrm>
            <a:off x="457200" y="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6000"/>
              <a:buFont typeface="Arial"/>
              <a:buNone/>
            </a:pPr>
            <a:r>
              <a:rPr b="0" i="0" lang="en-US" sz="6000" u="sng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Active Transport</a:t>
            </a:r>
            <a:endParaRPr/>
          </a:p>
        </p:txBody>
      </p:sp>
      <p:grpSp>
        <p:nvGrpSpPr>
          <p:cNvPr id="252" name="Google Shape;252;p31"/>
          <p:cNvGrpSpPr/>
          <p:nvPr/>
        </p:nvGrpSpPr>
        <p:grpSpPr>
          <a:xfrm>
            <a:off x="990600" y="1200150"/>
            <a:ext cx="7542212" cy="5656262"/>
            <a:chOff x="624" y="756"/>
            <a:chExt cx="4751" cy="3563"/>
          </a:xfrm>
        </p:grpSpPr>
        <p:pic>
          <p:nvPicPr>
            <p:cNvPr id="253" name="Google Shape;253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24" y="756"/>
              <a:ext cx="4751" cy="35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Google Shape;254;p31"/>
            <p:cNvSpPr/>
            <p:nvPr/>
          </p:nvSpPr>
          <p:spPr>
            <a:xfrm>
              <a:off x="624" y="756"/>
              <a:ext cx="4751" cy="35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2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sodium-potassium pump</a:t>
            </a:r>
            <a:endParaRPr/>
          </a:p>
        </p:txBody>
      </p:sp>
      <p:grpSp>
        <p:nvGrpSpPr>
          <p:cNvPr id="261" name="Google Shape;261;p32"/>
          <p:cNvGrpSpPr/>
          <p:nvPr/>
        </p:nvGrpSpPr>
        <p:grpSpPr>
          <a:xfrm>
            <a:off x="0" y="1905000"/>
            <a:ext cx="9142412" cy="3595687"/>
            <a:chOff x="0" y="1200"/>
            <a:chExt cx="5759" cy="2265"/>
          </a:xfrm>
        </p:grpSpPr>
        <p:pic>
          <p:nvPicPr>
            <p:cNvPr id="262" name="Google Shape;262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200"/>
              <a:ext cx="5759" cy="22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3" name="Google Shape;263;p32"/>
            <p:cNvSpPr/>
            <p:nvPr/>
          </p:nvSpPr>
          <p:spPr>
            <a:xfrm>
              <a:off x="0" y="1200"/>
              <a:ext cx="5759" cy="2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4" name="Google Shape;264;p32"/>
          <p:cNvGrpSpPr/>
          <p:nvPr/>
        </p:nvGrpSpPr>
        <p:grpSpPr>
          <a:xfrm>
            <a:off x="0" y="1905000"/>
            <a:ext cx="9142412" cy="3503612"/>
            <a:chOff x="0" y="1200"/>
            <a:chExt cx="5759" cy="2207"/>
          </a:xfrm>
        </p:grpSpPr>
        <p:pic>
          <p:nvPicPr>
            <p:cNvPr id="265" name="Google Shape;265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1200"/>
              <a:ext cx="5759" cy="2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" name="Google Shape;266;p32"/>
            <p:cNvSpPr/>
            <p:nvPr/>
          </p:nvSpPr>
          <p:spPr>
            <a:xfrm>
              <a:off x="0" y="1200"/>
              <a:ext cx="5759" cy="22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7" name="Google Shape;267;p32"/>
          <p:cNvGrpSpPr/>
          <p:nvPr/>
        </p:nvGrpSpPr>
        <p:grpSpPr>
          <a:xfrm>
            <a:off x="0" y="1676400"/>
            <a:ext cx="9142412" cy="4313237"/>
            <a:chOff x="0" y="1056"/>
            <a:chExt cx="5759" cy="2717"/>
          </a:xfrm>
        </p:grpSpPr>
        <p:pic>
          <p:nvPicPr>
            <p:cNvPr id="268" name="Google Shape;268;p3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1056"/>
              <a:ext cx="5759" cy="27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" name="Google Shape;269;p32"/>
            <p:cNvSpPr/>
            <p:nvPr/>
          </p:nvSpPr>
          <p:spPr>
            <a:xfrm>
              <a:off x="0" y="1056"/>
              <a:ext cx="5759" cy="27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" name="Google Shape;270;p32"/>
          <p:cNvGrpSpPr/>
          <p:nvPr/>
        </p:nvGrpSpPr>
        <p:grpSpPr>
          <a:xfrm>
            <a:off x="0" y="1676400"/>
            <a:ext cx="9142412" cy="4341812"/>
            <a:chOff x="0" y="1056"/>
            <a:chExt cx="5759" cy="2735"/>
          </a:xfrm>
        </p:grpSpPr>
        <p:pic>
          <p:nvPicPr>
            <p:cNvPr id="271" name="Google Shape;271;p3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1056"/>
              <a:ext cx="5759" cy="27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2" name="Google Shape;272;p32"/>
            <p:cNvSpPr/>
            <p:nvPr/>
          </p:nvSpPr>
          <p:spPr>
            <a:xfrm>
              <a:off x="0" y="1056"/>
              <a:ext cx="5759" cy="2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3" name="Google Shape;273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1676400"/>
            <a:ext cx="9144000" cy="481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"/>
          <p:cNvSpPr txBox="1"/>
          <p:nvPr/>
        </p:nvSpPr>
        <p:spPr>
          <a:xfrm>
            <a:off x="457200" y="1828800"/>
            <a:ext cx="8229600" cy="56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Exocytosis---Cellular secretion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Endocytosis—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–"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Phagocytosis— “Cell eating”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–"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Pinocytosis– “Cell drinking”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–"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Receptor-mediated endocytosis-specific particles, recognition.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3"/>
          <p:cNvSpPr txBox="1"/>
          <p:nvPr/>
        </p:nvSpPr>
        <p:spPr>
          <a:xfrm>
            <a:off x="457200" y="-114300"/>
            <a:ext cx="8229600" cy="1920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Exocytosis and Endocytosis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 Functions</a:t>
            </a:r>
            <a:endParaRPr/>
          </a:p>
        </p:txBody>
      </p:sp>
      <p:sp>
        <p:nvSpPr>
          <p:cNvPr id="40" name="Google Shape;40;p3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Protection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Selectively allow substances in 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Respond to environment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Recognition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4"/>
          <p:cNvSpPr txBox="1"/>
          <p:nvPr/>
        </p:nvSpPr>
        <p:spPr>
          <a:xfrm>
            <a:off x="457200" y="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US" sz="6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Exocytosis</a:t>
            </a:r>
            <a:endParaRPr/>
          </a:p>
        </p:txBody>
      </p:sp>
      <p:grpSp>
        <p:nvGrpSpPr>
          <p:cNvPr id="287" name="Google Shape;287;p34"/>
          <p:cNvGrpSpPr/>
          <p:nvPr/>
        </p:nvGrpSpPr>
        <p:grpSpPr>
          <a:xfrm>
            <a:off x="838200" y="1257300"/>
            <a:ext cx="7466012" cy="5599112"/>
            <a:chOff x="528" y="792"/>
            <a:chExt cx="4703" cy="3527"/>
          </a:xfrm>
        </p:grpSpPr>
        <p:pic>
          <p:nvPicPr>
            <p:cNvPr id="288" name="Google Shape;288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28" y="792"/>
              <a:ext cx="4703" cy="35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9" name="Google Shape;289;p34"/>
            <p:cNvSpPr/>
            <p:nvPr/>
          </p:nvSpPr>
          <p:spPr>
            <a:xfrm>
              <a:off x="528" y="792"/>
              <a:ext cx="4703" cy="35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5"/>
          <p:cNvSpPr txBox="1"/>
          <p:nvPr/>
        </p:nvSpPr>
        <p:spPr>
          <a:xfrm>
            <a:off x="533400" y="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6000"/>
              <a:buFont typeface="Arial"/>
              <a:buNone/>
            </a:pPr>
            <a:r>
              <a:rPr b="0" i="0" lang="en-US" sz="6000" u="sng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Phagocytosis</a:t>
            </a:r>
            <a:endParaRPr/>
          </a:p>
        </p:txBody>
      </p:sp>
      <p:grpSp>
        <p:nvGrpSpPr>
          <p:cNvPr id="296" name="Google Shape;296;p35"/>
          <p:cNvGrpSpPr/>
          <p:nvPr/>
        </p:nvGrpSpPr>
        <p:grpSpPr>
          <a:xfrm>
            <a:off x="838200" y="1314450"/>
            <a:ext cx="7389812" cy="5541962"/>
            <a:chOff x="528" y="828"/>
            <a:chExt cx="4655" cy="3491"/>
          </a:xfrm>
        </p:grpSpPr>
        <p:pic>
          <p:nvPicPr>
            <p:cNvPr id="297" name="Google Shape;297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28" y="828"/>
              <a:ext cx="4655" cy="34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8" name="Google Shape;298;p35"/>
            <p:cNvSpPr/>
            <p:nvPr/>
          </p:nvSpPr>
          <p:spPr>
            <a:xfrm>
              <a:off x="528" y="828"/>
              <a:ext cx="4655" cy="3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9" name="Google Shape;299;p35"/>
          <p:cNvSpPr txBox="1"/>
          <p:nvPr/>
        </p:nvSpPr>
        <p:spPr>
          <a:xfrm>
            <a:off x="914400" y="6096000"/>
            <a:ext cx="19050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Phagocytosis 1</a:t>
            </a:r>
            <a:endParaRPr/>
          </a:p>
        </p:txBody>
      </p:sp>
      <p:sp>
        <p:nvSpPr>
          <p:cNvPr id="300" name="Google Shape;300;p35"/>
          <p:cNvSpPr txBox="1"/>
          <p:nvPr/>
        </p:nvSpPr>
        <p:spPr>
          <a:xfrm>
            <a:off x="914400" y="6491287"/>
            <a:ext cx="21336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Phagocytosis 2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6"/>
          <p:cNvSpPr txBox="1"/>
          <p:nvPr/>
        </p:nvSpPr>
        <p:spPr>
          <a:xfrm>
            <a:off x="381000" y="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Pinocytosis</a:t>
            </a:r>
            <a:endParaRPr/>
          </a:p>
        </p:txBody>
      </p:sp>
      <p:grpSp>
        <p:nvGrpSpPr>
          <p:cNvPr id="307" name="Google Shape;307;p36"/>
          <p:cNvGrpSpPr/>
          <p:nvPr/>
        </p:nvGrpSpPr>
        <p:grpSpPr>
          <a:xfrm>
            <a:off x="685800" y="1200150"/>
            <a:ext cx="7542212" cy="5656262"/>
            <a:chOff x="432" y="756"/>
            <a:chExt cx="4751" cy="3563"/>
          </a:xfrm>
        </p:grpSpPr>
        <p:pic>
          <p:nvPicPr>
            <p:cNvPr id="308" name="Google Shape;308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32" y="756"/>
              <a:ext cx="4751" cy="35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9" name="Google Shape;309;p36"/>
            <p:cNvSpPr/>
            <p:nvPr/>
          </p:nvSpPr>
          <p:spPr>
            <a:xfrm>
              <a:off x="432" y="756"/>
              <a:ext cx="4751" cy="35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0" name="Google Shape;310;p36"/>
          <p:cNvSpPr/>
          <p:nvPr/>
        </p:nvSpPr>
        <p:spPr>
          <a:xfrm>
            <a:off x="685800" y="5334000"/>
            <a:ext cx="2209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7"/>
          <p:cNvSpPr txBox="1"/>
          <p:nvPr/>
        </p:nvSpPr>
        <p:spPr>
          <a:xfrm>
            <a:off x="457200" y="-90487"/>
            <a:ext cx="8229600" cy="1554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Receptor-mediated Endocytosis</a:t>
            </a:r>
            <a:endParaRPr/>
          </a:p>
        </p:txBody>
      </p:sp>
      <p:grpSp>
        <p:nvGrpSpPr>
          <p:cNvPr id="317" name="Google Shape;317;p37"/>
          <p:cNvGrpSpPr/>
          <p:nvPr/>
        </p:nvGrpSpPr>
        <p:grpSpPr>
          <a:xfrm>
            <a:off x="1066800" y="1543050"/>
            <a:ext cx="7085012" cy="5313362"/>
            <a:chOff x="672" y="972"/>
            <a:chExt cx="4463" cy="3347"/>
          </a:xfrm>
        </p:grpSpPr>
        <p:pic>
          <p:nvPicPr>
            <p:cNvPr id="318" name="Google Shape;318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2" y="972"/>
              <a:ext cx="4463" cy="33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" name="Google Shape;319;p37"/>
            <p:cNvSpPr/>
            <p:nvPr/>
          </p:nvSpPr>
          <p:spPr>
            <a:xfrm>
              <a:off x="672" y="972"/>
              <a:ext cx="4463" cy="3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8"/>
          <p:cNvSpPr txBox="1"/>
          <p:nvPr/>
        </p:nvSpPr>
        <p:spPr>
          <a:xfrm>
            <a:off x="914400" y="199505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4800"/>
              <a:t>Thank you</a:t>
            </a:r>
            <a:endParaRPr b="1" sz="4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275" lIns="90350" spcFirstLastPara="1" rIns="90350" wrap="square" tIns="4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 Membrane</a:t>
            </a:r>
            <a:endParaRPr/>
          </a:p>
        </p:txBody>
      </p:sp>
      <p:sp>
        <p:nvSpPr>
          <p:cNvPr id="47" name="Google Shape;47;p4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-509587" lvl="0" marL="5095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Boundary that separates the </a:t>
            </a:r>
            <a:r>
              <a:rPr b="1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living cell</a:t>
            </a: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from it’s </a:t>
            </a:r>
            <a:r>
              <a:rPr b="1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non-living</a:t>
            </a: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surroundings.</a:t>
            </a:r>
            <a:endParaRPr/>
          </a:p>
          <a:p>
            <a:pPr indent="-509587" lvl="0" marL="5095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Phospholipid bilayer</a:t>
            </a:r>
            <a:endParaRPr/>
          </a:p>
          <a:p>
            <a:pPr indent="-509587" lvl="0" marL="5095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Amphipathic</a:t>
            </a: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having both:</a:t>
            </a:r>
            <a:endParaRPr/>
          </a:p>
          <a:p>
            <a:pPr indent="-509587" lvl="0" marL="5095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1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hydrophilic heads</a:t>
            </a:r>
            <a:endParaRPr/>
          </a:p>
          <a:p>
            <a:pPr indent="-509587" lvl="0" marL="5095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hydrophobic tails</a:t>
            </a:r>
            <a:endParaRPr/>
          </a:p>
          <a:p>
            <a:pPr indent="-509587" lvl="0" marL="5095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~8 nm thick</a:t>
            </a:r>
            <a:endParaRPr/>
          </a:p>
          <a:p>
            <a:pPr indent="-509587" lvl="0" marL="5095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9999"/>
              </a:buClr>
              <a:buSzPts val="2800"/>
              <a:buFont typeface="Arial"/>
              <a:buChar char="•"/>
            </a:pPr>
            <a:r>
              <a:rPr b="0" i="0" lang="en-US" sz="2800" u="sng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Is a dynamic structure</a:t>
            </a:r>
            <a:endParaRPr/>
          </a:p>
        </p:txBody>
      </p:sp>
      <p:grpSp>
        <p:nvGrpSpPr>
          <p:cNvPr id="48" name="Google Shape;48;p4"/>
          <p:cNvGrpSpPr/>
          <p:nvPr/>
        </p:nvGrpSpPr>
        <p:grpSpPr>
          <a:xfrm>
            <a:off x="5867400" y="3587750"/>
            <a:ext cx="3314700" cy="1457325"/>
            <a:chOff x="3696" y="2260"/>
            <a:chExt cx="2088" cy="918"/>
          </a:xfrm>
        </p:grpSpPr>
        <p:sp>
          <p:nvSpPr>
            <p:cNvPr id="49" name="Google Shape;49;p4"/>
            <p:cNvSpPr/>
            <p:nvPr/>
          </p:nvSpPr>
          <p:spPr>
            <a:xfrm>
              <a:off x="4180" y="2260"/>
              <a:ext cx="567" cy="519"/>
            </a:xfrm>
            <a:prstGeom prst="ellipse">
              <a:avLst/>
            </a:prstGeom>
            <a:solidFill>
              <a:srgbClr val="BBE0E3"/>
            </a:solidFill>
            <a:ln cap="sq" cmpd="sng" w="126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0" name="Google Shape;50;p4"/>
            <p:cNvCxnSpPr/>
            <p:nvPr/>
          </p:nvCxnSpPr>
          <p:spPr>
            <a:xfrm flipH="1" rot="10800000">
              <a:off x="3792" y="2591"/>
              <a:ext cx="335" cy="145"/>
            </a:xfrm>
            <a:prstGeom prst="straightConnector1">
              <a:avLst/>
            </a:prstGeom>
            <a:noFill/>
            <a:ln cap="sq" cmpd="sng" w="284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3696" y="3120"/>
              <a:ext cx="383" cy="0"/>
            </a:xfrm>
            <a:prstGeom prst="straightConnector1">
              <a:avLst/>
            </a:prstGeom>
            <a:noFill/>
            <a:ln cap="sq" cmpd="sng" w="284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52" name="Google Shape;52;p4"/>
            <p:cNvSpPr txBox="1"/>
            <p:nvPr/>
          </p:nvSpPr>
          <p:spPr>
            <a:xfrm>
              <a:off x="4657" y="2928"/>
              <a:ext cx="1127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999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rgbClr val="009999"/>
                  </a:solidFill>
                  <a:latin typeface="Arial"/>
                  <a:ea typeface="Arial"/>
                  <a:cs typeface="Arial"/>
                  <a:sym typeface="Arial"/>
                </a:rPr>
                <a:t>Phospholipid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"/>
          <p:cNvSpPr txBox="1"/>
          <p:nvPr/>
        </p:nvSpPr>
        <p:spPr>
          <a:xfrm>
            <a:off x="381000" y="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5400"/>
              <a:buFont typeface="Arial"/>
              <a:buNone/>
            </a:pPr>
            <a:r>
              <a:rPr b="0" i="0" lang="en-US" sz="5400" u="sng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Fluid-Mosaic Model</a:t>
            </a:r>
            <a:endParaRPr/>
          </a:p>
        </p:txBody>
      </p:sp>
      <p:grpSp>
        <p:nvGrpSpPr>
          <p:cNvPr id="59" name="Google Shape;59;p5"/>
          <p:cNvGrpSpPr/>
          <p:nvPr/>
        </p:nvGrpSpPr>
        <p:grpSpPr>
          <a:xfrm>
            <a:off x="838200" y="1200150"/>
            <a:ext cx="7542212" cy="5656262"/>
            <a:chOff x="528" y="756"/>
            <a:chExt cx="4751" cy="3563"/>
          </a:xfrm>
        </p:grpSpPr>
        <p:pic>
          <p:nvPicPr>
            <p:cNvPr id="60" name="Google Shape;60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28" y="756"/>
              <a:ext cx="4751" cy="35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5"/>
            <p:cNvSpPr/>
            <p:nvPr/>
          </p:nvSpPr>
          <p:spPr>
            <a:xfrm>
              <a:off x="528" y="756"/>
              <a:ext cx="4751" cy="35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62;p5"/>
          <p:cNvSpPr/>
          <p:nvPr/>
        </p:nvSpPr>
        <p:spPr>
          <a:xfrm>
            <a:off x="990600" y="1524000"/>
            <a:ext cx="72390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Proteins—For Function</a:t>
            </a:r>
            <a:endParaRPr/>
          </a:p>
        </p:txBody>
      </p:sp>
      <p:sp>
        <p:nvSpPr>
          <p:cNvPr id="69" name="Google Shape;69;p6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Receptors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Enzymes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Signal Transducers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 txBox="1"/>
          <p:nvPr/>
        </p:nvSpPr>
        <p:spPr>
          <a:xfrm>
            <a:off x="2057400" y="1752600"/>
            <a:ext cx="5638800" cy="10128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6000"/>
              <a:buFont typeface="Arial"/>
              <a:buNone/>
            </a:pPr>
            <a:r>
              <a:rPr b="0" i="0" lang="en-US" sz="6000" u="sng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PROTEINS CAN MOVE IN THE MEMBRANE, TOO!</a:t>
            </a:r>
            <a:endParaRPr/>
          </a:p>
        </p:txBody>
      </p:sp>
      <p:sp>
        <p:nvSpPr>
          <p:cNvPr id="76" name="Google Shape;76;p7"/>
          <p:cNvSpPr txBox="1"/>
          <p:nvPr/>
        </p:nvSpPr>
        <p:spPr>
          <a:xfrm>
            <a:off x="381000" y="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 Membrane Proteins</a:t>
            </a:r>
            <a:endParaRPr/>
          </a:p>
        </p:txBody>
      </p:sp>
      <p:pic>
        <p:nvPicPr>
          <p:cNvPr id="77" name="Google Shape;77;p7"/>
          <p:cNvPicPr preferRelativeResize="0"/>
          <p:nvPr/>
        </p:nvPicPr>
        <p:blipFill rotWithShape="1">
          <a:blip r:embed="rId4">
            <a:alphaModFix/>
          </a:blip>
          <a:srcRect b="0" l="0" r="0" t="3328"/>
          <a:stretch/>
        </p:blipFill>
        <p:spPr>
          <a:xfrm>
            <a:off x="685800" y="1222375"/>
            <a:ext cx="7772400" cy="56356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7"/>
          <p:cNvSpPr/>
          <p:nvPr/>
        </p:nvSpPr>
        <p:spPr>
          <a:xfrm>
            <a:off x="2057400" y="3429000"/>
            <a:ext cx="1752600" cy="45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7"/>
          <p:cNvSpPr/>
          <p:nvPr/>
        </p:nvSpPr>
        <p:spPr>
          <a:xfrm>
            <a:off x="4343400" y="3429000"/>
            <a:ext cx="1676400" cy="45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7"/>
          <p:cNvSpPr/>
          <p:nvPr/>
        </p:nvSpPr>
        <p:spPr>
          <a:xfrm>
            <a:off x="6629400" y="3429000"/>
            <a:ext cx="1676400" cy="60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7"/>
          <p:cNvSpPr/>
          <p:nvPr/>
        </p:nvSpPr>
        <p:spPr>
          <a:xfrm>
            <a:off x="1524000" y="6096000"/>
            <a:ext cx="2667000" cy="60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7"/>
          <p:cNvSpPr/>
          <p:nvPr/>
        </p:nvSpPr>
        <p:spPr>
          <a:xfrm>
            <a:off x="4267200" y="6096000"/>
            <a:ext cx="1828800" cy="45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6248400" y="6096000"/>
            <a:ext cx="2286000" cy="76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 txBox="1"/>
          <p:nvPr/>
        </p:nvSpPr>
        <p:spPr>
          <a:xfrm>
            <a:off x="457200" y="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Channel protein</a:t>
            </a:r>
            <a:endParaRPr/>
          </a:p>
        </p:txBody>
      </p:sp>
      <p:grpSp>
        <p:nvGrpSpPr>
          <p:cNvPr id="90" name="Google Shape;90;p8"/>
          <p:cNvGrpSpPr/>
          <p:nvPr/>
        </p:nvGrpSpPr>
        <p:grpSpPr>
          <a:xfrm>
            <a:off x="2057400" y="1066800"/>
            <a:ext cx="4905375" cy="5789612"/>
            <a:chOff x="1296" y="672"/>
            <a:chExt cx="3090" cy="3647"/>
          </a:xfrm>
        </p:grpSpPr>
        <p:pic>
          <p:nvPicPr>
            <p:cNvPr id="91" name="Google Shape;91;p8"/>
            <p:cNvPicPr preferRelativeResize="0"/>
            <p:nvPr/>
          </p:nvPicPr>
          <p:blipFill rotWithShape="1">
            <a:blip r:embed="rId3">
              <a:alphaModFix/>
            </a:blip>
            <a:srcRect b="0" l="0" r="51832" t="4736"/>
            <a:stretch/>
          </p:blipFill>
          <p:spPr>
            <a:xfrm>
              <a:off x="1296" y="672"/>
              <a:ext cx="3090" cy="3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p8"/>
            <p:cNvSpPr/>
            <p:nvPr/>
          </p:nvSpPr>
          <p:spPr>
            <a:xfrm>
              <a:off x="1296" y="672"/>
              <a:ext cx="3090" cy="36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"/>
          <p:cNvSpPr txBox="1"/>
          <p:nvPr/>
        </p:nvSpPr>
        <p:spPr>
          <a:xfrm>
            <a:off x="457200" y="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Carrier protein</a:t>
            </a:r>
            <a:endParaRPr/>
          </a:p>
        </p:txBody>
      </p:sp>
      <p:grpSp>
        <p:nvGrpSpPr>
          <p:cNvPr id="99" name="Google Shape;99;p9"/>
          <p:cNvGrpSpPr/>
          <p:nvPr/>
        </p:nvGrpSpPr>
        <p:grpSpPr>
          <a:xfrm>
            <a:off x="2209800" y="1143000"/>
            <a:ext cx="4714875" cy="5713412"/>
            <a:chOff x="1392" y="720"/>
            <a:chExt cx="2970" cy="3599"/>
          </a:xfrm>
        </p:grpSpPr>
        <p:pic>
          <p:nvPicPr>
            <p:cNvPr id="100" name="Google Shape;100;p9"/>
            <p:cNvPicPr preferRelativeResize="0"/>
            <p:nvPr/>
          </p:nvPicPr>
          <p:blipFill rotWithShape="1">
            <a:blip r:embed="rId3">
              <a:alphaModFix/>
            </a:blip>
            <a:srcRect b="0" l="0" r="50708" t="0"/>
            <a:stretch/>
          </p:blipFill>
          <p:spPr>
            <a:xfrm>
              <a:off x="1392" y="720"/>
              <a:ext cx="2970" cy="3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9"/>
            <p:cNvSpPr/>
            <p:nvPr/>
          </p:nvSpPr>
          <p:spPr>
            <a:xfrm>
              <a:off x="1392" y="720"/>
              <a:ext cx="2970" cy="3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2006-03-02T13:39:28Z</dcterms:created>
  <dc:creator>gdavis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